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7" r:id="rId2"/>
    <p:sldId id="264" r:id="rId3"/>
    <p:sldId id="268" r:id="rId4"/>
    <p:sldId id="266" r:id="rId5"/>
    <p:sldId id="260" r:id="rId6"/>
    <p:sldId id="259" r:id="rId7"/>
    <p:sldId id="265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2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A37DAC2-E59F-4519-8335-EE0EFB42EE21}" type="datetimeFigureOut">
              <a:rPr lang="ru-RU"/>
              <a:pPr>
                <a:defRPr/>
              </a:pPr>
              <a:t>28.10.2014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FBD9497-F580-4781-89B0-057B2474BB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09638" fontAlgn="base">
              <a:spcBef>
                <a:spcPct val="0"/>
              </a:spcBef>
              <a:spcAft>
                <a:spcPct val="0"/>
              </a:spcAft>
            </a:pPr>
            <a:fld id="{DAC642AE-5167-411D-8B89-57206981C1B2}" type="slidenum">
              <a:rPr lang="ru-RU">
                <a:cs typeface="Arial" charset="0"/>
              </a:rPr>
              <a:pPr defTabSz="909638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09638" fontAlgn="base">
              <a:spcBef>
                <a:spcPct val="0"/>
              </a:spcBef>
              <a:spcAft>
                <a:spcPct val="0"/>
              </a:spcAft>
            </a:pPr>
            <a:fld id="{28460E3D-121D-430C-AD8E-CDD40D0CBA9A}" type="slidenum">
              <a:rPr lang="ru-RU">
                <a:cs typeface="Arial" charset="0"/>
              </a:rPr>
              <a:pPr defTabSz="909638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FC14A-6452-47E7-9468-6C46D8DC685B}" type="datetimeFigureOut">
              <a:rPr lang="ru-RU"/>
              <a:pPr>
                <a:defRPr/>
              </a:pPr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63E0A-5865-43A0-BF11-B109CAA9E7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A8810-3D50-42E0-ACE8-4CBE42114CF1}" type="datetimeFigureOut">
              <a:rPr lang="ru-RU"/>
              <a:pPr>
                <a:defRPr/>
              </a:pPr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B3FDC-6E21-4459-A33C-7004A6FE12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128AB-FCFC-41E4-8198-2B08FD2B093C}" type="datetimeFigureOut">
              <a:rPr lang="ru-RU"/>
              <a:pPr>
                <a:defRPr/>
              </a:pPr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5EEA9-C8CD-4566-87D3-EA53F91594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0AFE8-6089-4484-94D3-CE3968996A3C}" type="datetimeFigureOut">
              <a:rPr lang="ru-RU"/>
              <a:pPr>
                <a:defRPr/>
              </a:pPr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C0A4E-8AF3-4C6C-ABDD-A24161F76B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06358-AABE-470C-961D-61FEA894D718}" type="datetimeFigureOut">
              <a:rPr lang="ru-RU"/>
              <a:pPr>
                <a:defRPr/>
              </a:pPr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7BA90-AB66-4CAD-A4CD-568FE32FCA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49483-B082-4462-B97D-2519A2D0CDCD}" type="datetimeFigureOut">
              <a:rPr lang="ru-RU"/>
              <a:pPr>
                <a:defRPr/>
              </a:pPr>
              <a:t>28.10.2014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906F6-B07D-49F9-85C8-6F10766FB1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AC49D-0BC3-49CA-9CFD-611DB296F231}" type="datetimeFigureOut">
              <a:rPr lang="ru-RU"/>
              <a:pPr>
                <a:defRPr/>
              </a:pPr>
              <a:t>28.10.2014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C032F-6C74-40CB-B02E-4FD54C0644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22333-9F97-4413-9B3D-8EDE32C2F772}" type="datetimeFigureOut">
              <a:rPr lang="ru-RU"/>
              <a:pPr>
                <a:defRPr/>
              </a:pPr>
              <a:t>28.10.2014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1B164-EC01-41FB-AFF4-09AD2553B2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6EB14-356E-4E91-BDFF-31E16278FCD7}" type="datetimeFigureOut">
              <a:rPr lang="ru-RU"/>
              <a:pPr>
                <a:defRPr/>
              </a:pPr>
              <a:t>28.10.2014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43866-ABE8-4D8F-BFC1-1A5C888102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47E1C-88DB-4542-A5FD-99F6465E2E0C}" type="datetimeFigureOut">
              <a:rPr lang="ru-RU"/>
              <a:pPr>
                <a:defRPr/>
              </a:pPr>
              <a:t>28.10.2014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34056-BACB-4F37-8768-8AB03C75CE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6782D-04AB-4FF4-A3C5-EDF73C85BCFD}" type="datetimeFigureOut">
              <a:rPr lang="ru-RU"/>
              <a:pPr>
                <a:defRPr/>
              </a:pPr>
              <a:t>28.10.2014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2DD83-50AD-47C9-86C5-102EC5F251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669057-75BE-4AC1-BA9D-3B119FAF4304}" type="datetimeFigureOut">
              <a:rPr lang="ru-RU"/>
              <a:pPr>
                <a:defRPr/>
              </a:pPr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BB8954-7256-40E1-B7C6-BDE8F8A11E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825" y="1125538"/>
            <a:ext cx="8642350" cy="7191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en-US" sz="2000" b="1" dirty="0"/>
              <a:t>Workshop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en-US" sz="2000" b="1" dirty="0"/>
              <a:t>Strengthening National Capacities for Urban Planning, Housing, Energy Efficiency and Disaster Risk Reduction 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en-GB" sz="1800" dirty="0"/>
              <a:t> 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450" y="549275"/>
            <a:ext cx="6400800" cy="10080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0"/>
            <a:ext cx="6643687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1228725" y="2276475"/>
            <a:ext cx="6985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13 -14 October 2014, Yerevan, Armenia</a:t>
            </a:r>
            <a:endParaRPr lang="ru-RU">
              <a:latin typeface="Calibri" pitchFamily="34" charset="0"/>
            </a:endParaRPr>
          </a:p>
        </p:txBody>
      </p:sp>
      <p:sp>
        <p:nvSpPr>
          <p:cNvPr id="14341" name="TextBox 5"/>
          <p:cNvSpPr txBox="1">
            <a:spLocks noChangeArrowheads="1"/>
          </p:cNvSpPr>
          <p:nvPr/>
        </p:nvSpPr>
        <p:spPr bwMode="auto">
          <a:xfrm>
            <a:off x="250825" y="3284538"/>
            <a:ext cx="87852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2060"/>
                </a:solidFill>
                <a:latin typeface="Calibri" pitchFamily="34" charset="0"/>
              </a:rPr>
              <a:t>Развитие полицентрической  агломерации  г. Минска</a:t>
            </a:r>
          </a:p>
          <a:p>
            <a:endParaRPr lang="ru-RU" sz="28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4342" name="TextBox 6"/>
          <p:cNvSpPr txBox="1">
            <a:spLocks noChangeArrowheads="1"/>
          </p:cNvSpPr>
          <p:nvPr/>
        </p:nvSpPr>
        <p:spPr bwMode="auto">
          <a:xfrm>
            <a:off x="323850" y="4652963"/>
            <a:ext cx="8610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Галина Павлова, </a:t>
            </a:r>
          </a:p>
          <a:p>
            <a:r>
              <a:rPr lang="ru-RU">
                <a:latin typeface="Calibri" pitchFamily="34" charset="0"/>
              </a:rPr>
              <a:t>Начальник главного управления архитектурной, научной и инновационной политики </a:t>
            </a:r>
          </a:p>
          <a:p>
            <a:r>
              <a:rPr lang="ru-RU">
                <a:latin typeface="Calibri" pitchFamily="34" charset="0"/>
              </a:rPr>
              <a:t>Министерство  архитектуры и строительства Республики Беларусь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9"/>
          <p:cNvSpPr txBox="1">
            <a:spLocks noChangeArrowheads="1"/>
          </p:cNvSpPr>
          <p:nvPr/>
        </p:nvSpPr>
        <p:spPr bwMode="auto">
          <a:xfrm>
            <a:off x="107950" y="115888"/>
            <a:ext cx="8851900" cy="112553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ru-RU" sz="2000" b="1" i="1">
                <a:latin typeface="Calibri" pitchFamily="34" charset="0"/>
              </a:rPr>
              <a:t>Направление 1. </a:t>
            </a:r>
            <a:r>
              <a:rPr lang="ru-RU" b="1">
                <a:solidFill>
                  <a:srgbClr val="C00000"/>
                </a:solidFill>
                <a:latin typeface="Calibri" pitchFamily="34" charset="0"/>
              </a:rPr>
              <a:t>Совершенствование территориальной организации Республики Беларусь, обеспечивающей успешное развитие регионов и поселений на основе использования их потенциала, международных, национальных и региональных достижений в области градостроительства.</a:t>
            </a:r>
          </a:p>
        </p:txBody>
      </p:sp>
      <p:sp>
        <p:nvSpPr>
          <p:cNvPr id="15362" name="Text Box 20"/>
          <p:cNvSpPr txBox="1">
            <a:spLocks noChangeArrowheads="1"/>
          </p:cNvSpPr>
          <p:nvPr/>
        </p:nvSpPr>
        <p:spPr bwMode="auto">
          <a:xfrm>
            <a:off x="1939925" y="1341438"/>
            <a:ext cx="7034213" cy="53721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ru-RU" sz="2400" b="1" i="1">
                <a:latin typeface="Calibri" pitchFamily="34" charset="0"/>
              </a:rPr>
              <a:t>Задачи:</a:t>
            </a:r>
            <a:endParaRPr lang="ru-RU" sz="2400" b="1">
              <a:latin typeface="Calibri" pitchFamily="34" charset="0"/>
            </a:endParaRPr>
          </a:p>
          <a:p>
            <a:pPr algn="just"/>
            <a:r>
              <a:rPr lang="ru-RU">
                <a:latin typeface="Calibri" pitchFamily="34" charset="0"/>
              </a:rPr>
              <a:t>1.1. Углубление интеграционных процессов в развитии Союзного государства, Евразийского экономического сообщества, Содружества Независимых Государств;</a:t>
            </a:r>
          </a:p>
          <a:p>
            <a:pPr algn="just"/>
            <a:endParaRPr lang="ru-RU">
              <a:latin typeface="Calibri" pitchFamily="34" charset="0"/>
            </a:endParaRPr>
          </a:p>
          <a:p>
            <a:pPr algn="just"/>
            <a:r>
              <a:rPr lang="ru-RU">
                <a:latin typeface="Calibri" pitchFamily="34" charset="0"/>
              </a:rPr>
              <a:t>1.2. Развитие уникальных </a:t>
            </a:r>
            <a:r>
              <a:rPr lang="be-BY">
                <a:latin typeface="Calibri" pitchFamily="34" charset="0"/>
              </a:rPr>
              <a:t>объектов природного и культурного наследия – “брендов Беларуси”, обеспечивающих приток внешних инвестиций и укрепление государственного суверенита страны;</a:t>
            </a:r>
          </a:p>
          <a:p>
            <a:pPr algn="just"/>
            <a:endParaRPr lang="ru-RU">
              <a:latin typeface="Calibri" pitchFamily="34" charset="0"/>
            </a:endParaRPr>
          </a:p>
          <a:p>
            <a:pPr algn="just"/>
            <a:r>
              <a:rPr lang="ru-RU">
                <a:latin typeface="Calibri" pitchFamily="34" charset="0"/>
              </a:rPr>
              <a:t>1.3. Создание в регионах опорных центров инновационного развития в сферах промышленного производства, специализированных услуг, сельского хозяйства, энергетики, туризма и рекреации;</a:t>
            </a:r>
          </a:p>
          <a:p>
            <a:pPr algn="just"/>
            <a:endParaRPr lang="ru-RU">
              <a:latin typeface="Calibri" pitchFamily="34" charset="0"/>
            </a:endParaRPr>
          </a:p>
          <a:p>
            <a:pPr algn="just"/>
            <a:r>
              <a:rPr lang="ru-RU" b="1">
                <a:latin typeface="Calibri" pitchFamily="34" charset="0"/>
              </a:rPr>
              <a:t>1.4. Развитие полицентрических агломераций </a:t>
            </a:r>
            <a:br>
              <a:rPr lang="ru-RU" b="1">
                <a:latin typeface="Calibri" pitchFamily="34" charset="0"/>
              </a:rPr>
            </a:br>
            <a:r>
              <a:rPr lang="ru-RU" b="1">
                <a:latin typeface="Calibri" pitchFamily="34" charset="0"/>
              </a:rPr>
              <a:t>г. Минска и областных центров на базе городов-спутников;</a:t>
            </a:r>
          </a:p>
          <a:p>
            <a:pPr algn="just"/>
            <a:endParaRPr lang="ru-RU">
              <a:latin typeface="Calibri" pitchFamily="34" charset="0"/>
            </a:endParaRPr>
          </a:p>
          <a:p>
            <a:pPr algn="just"/>
            <a:r>
              <a:rPr lang="ru-RU">
                <a:latin typeface="Calibri" pitchFamily="34" charset="0"/>
              </a:rPr>
              <a:t>1.5. Реновация сельских территорий на основе уже созданных центров сельского расселения -агрогородков.</a:t>
            </a:r>
          </a:p>
        </p:txBody>
      </p:sp>
      <p:grpSp>
        <p:nvGrpSpPr>
          <p:cNvPr id="15363" name="Группа 2"/>
          <p:cNvGrpSpPr>
            <a:grpSpLocks/>
          </p:cNvGrpSpPr>
          <p:nvPr/>
        </p:nvGrpSpPr>
        <p:grpSpPr bwMode="auto">
          <a:xfrm>
            <a:off x="-1588" y="2111375"/>
            <a:ext cx="1909763" cy="1790700"/>
            <a:chOff x="719485" y="2133600"/>
            <a:chExt cx="1909415" cy="1790700"/>
          </a:xfrm>
        </p:grpSpPr>
        <p:pic>
          <p:nvPicPr>
            <p:cNvPr id="15367" name="Picture 6" descr="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90575" y="2133600"/>
              <a:ext cx="1838325" cy="1790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68" name="TextBox 1"/>
            <p:cNvSpPr txBox="1">
              <a:spLocks noChangeArrowheads="1"/>
            </p:cNvSpPr>
            <p:nvPr/>
          </p:nvSpPr>
          <p:spPr bwMode="auto">
            <a:xfrm>
              <a:off x="719485" y="2668270"/>
              <a:ext cx="252115" cy="18466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970142" y="4797152"/>
            <a:ext cx="6989648" cy="936104"/>
          </a:xfrm>
          <a:prstGeom prst="rect">
            <a:avLst/>
          </a:prstGeom>
          <a:noFill/>
          <a:ln w="539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20650"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Республика Беларусь</a:t>
            </a:r>
          </a:p>
        </p:txBody>
      </p:sp>
      <p:pic>
        <p:nvPicPr>
          <p:cNvPr id="17410" name="Содержимое 3" descr="belarus_map_17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71550" y="1196975"/>
            <a:ext cx="7364413" cy="543083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8" descr="http://megatour.by/uploads/posts/2011-06/1306935474_minsk-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15888"/>
            <a:ext cx="4389437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10" descr="http://vkurse.by/images/minskkur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8688" y="115888"/>
            <a:ext cx="4335462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12" descr="http://www.belarus.by/relimages/000667_54089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9700" y="3587750"/>
            <a:ext cx="4429125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15" descr="http://www.interfax.by/files/2013-03/20130319-123956-11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38688" y="3614738"/>
            <a:ext cx="4335462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Box 3"/>
          <p:cNvSpPr txBox="1">
            <a:spLocks noChangeArrowheads="1"/>
          </p:cNvSpPr>
          <p:nvPr/>
        </p:nvSpPr>
        <p:spPr bwMode="auto">
          <a:xfrm>
            <a:off x="1835150" y="3275013"/>
            <a:ext cx="6121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latin typeface="Calibri" pitchFamily="34" charset="0"/>
              </a:rPr>
              <a:t>Столица Республики Беларусь г. Минск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ctrTitle"/>
          </p:nvPr>
        </p:nvSpPr>
        <p:spPr>
          <a:xfrm>
            <a:off x="539750" y="260350"/>
            <a:ext cx="7772400" cy="147002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9458" name="Picture 2" descr="http://img.tyt.by/620x620s/n/07/b/satellites-we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238" y="188913"/>
            <a:ext cx="8929687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5" descr="Города_спутни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692150"/>
            <a:ext cx="8670925" cy="59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Box 1"/>
          <p:cNvSpPr txBox="1">
            <a:spLocks noChangeArrowheads="1"/>
          </p:cNvSpPr>
          <p:nvPr/>
        </p:nvSpPr>
        <p:spPr bwMode="auto">
          <a:xfrm>
            <a:off x="5724525" y="4929188"/>
            <a:ext cx="3311525" cy="1816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j-lt"/>
              </a:rPr>
              <a:t>Территориальное развитие Минской агломерации на базе </a:t>
            </a:r>
            <a:r>
              <a:rPr lang="ru-RU" sz="1600" b="1" dirty="0">
                <a:latin typeface="+mj-lt"/>
              </a:rPr>
              <a:t>городов-спутников</a:t>
            </a:r>
            <a:r>
              <a:rPr lang="ru-RU" sz="1600" dirty="0">
                <a:latin typeface="+mj-lt"/>
              </a:rPr>
              <a:t> – Заславля, Логойска, Смолевичи, </a:t>
            </a:r>
            <a:r>
              <a:rPr lang="ru-RU" sz="1600" dirty="0" err="1">
                <a:latin typeface="+mj-lt"/>
              </a:rPr>
              <a:t>Фаниполя</a:t>
            </a:r>
            <a:r>
              <a:rPr lang="ru-RU" sz="1600" dirty="0">
                <a:latin typeface="+mj-lt"/>
              </a:rPr>
              <a:t>, Дзержинска, Руденска.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j-lt"/>
              </a:rPr>
              <a:t>Схема размещения городов-спутников </a:t>
            </a:r>
            <a:r>
              <a:rPr lang="ru-RU" sz="1600" dirty="0" err="1">
                <a:latin typeface="+mj-lt"/>
              </a:rPr>
              <a:t>г.Минска</a:t>
            </a:r>
            <a:endParaRPr lang="ru-RU" sz="1600" dirty="0">
              <a:latin typeface="+mj-lt"/>
            </a:endParaRPr>
          </a:p>
        </p:txBody>
      </p:sp>
      <p:sp>
        <p:nvSpPr>
          <p:cNvPr id="12292" name="TextBox 14"/>
          <p:cNvSpPr txBox="1">
            <a:spLocks noChangeArrowheads="1"/>
          </p:cNvSpPr>
          <p:nvPr/>
        </p:nvSpPr>
        <p:spPr bwMode="auto">
          <a:xfrm>
            <a:off x="263525" y="274638"/>
            <a:ext cx="6684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j-lt"/>
                <a:cs typeface="+mn-cs"/>
              </a:rPr>
              <a:t>МИНСКАЯ АГЛОМЕРАЦИЯ. РАЗВИТИЕ </a:t>
            </a:r>
            <a:r>
              <a:rPr lang="ru-RU" b="1" dirty="0" smtClean="0">
                <a:latin typeface="+mj-lt"/>
                <a:cs typeface="+mn-cs"/>
              </a:rPr>
              <a:t>ГОРОДОВ-СПУТНИКОВ </a:t>
            </a:r>
            <a:endParaRPr lang="ru-RU" b="1" dirty="0"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253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2531" name="Picture 2" descr="&amp;mcy;&amp;icy;&amp;ncy;&amp;scy;&amp;kcy;_&amp;acy;&amp;gcy;&amp;lcy;&amp;ocy;&amp;mcy;&amp;iecy;&amp;rcy;&amp;acy;&amp;tscy;&amp;icy;&amp;yacy;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88" y="115888"/>
            <a:ext cx="9053512" cy="667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672</TotalTime>
  <Words>175</Words>
  <Application>Microsoft Office PowerPoint</Application>
  <PresentationFormat>On-screen Show (4:3)</PresentationFormat>
  <Paragraphs>24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Calibri</vt:lpstr>
      <vt:lpstr>Arial</vt:lpstr>
      <vt:lpstr>Тема Office</vt:lpstr>
      <vt:lpstr>   Workshop Strengthening National Capacities for Urban Planning, Housing, Energy Efficiency and Disaster Risk Reduction    </vt:lpstr>
      <vt:lpstr>Slide 2</vt:lpstr>
      <vt:lpstr>Республика Беларусь</vt:lpstr>
      <vt:lpstr>Slide 4</vt:lpstr>
      <vt:lpstr>Slide 5</vt:lpstr>
      <vt:lpstr>Slide 6</vt:lpstr>
      <vt:lpstr>Slide 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Dima</dc:creator>
  <cp:lastModifiedBy>n.avetyan</cp:lastModifiedBy>
  <cp:revision>14</cp:revision>
  <dcterms:created xsi:type="dcterms:W3CDTF">2014-10-09T01:46:16Z</dcterms:created>
  <dcterms:modified xsi:type="dcterms:W3CDTF">2014-10-28T09:16:15Z</dcterms:modified>
</cp:coreProperties>
</file>